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384" r:id="rId3"/>
    <p:sldId id="463" r:id="rId5"/>
    <p:sldId id="445" r:id="rId6"/>
    <p:sldId id="471" r:id="rId7"/>
    <p:sldId id="474" r:id="rId8"/>
    <p:sldId id="476" r:id="rId9"/>
    <p:sldId id="477" r:id="rId10"/>
    <p:sldId id="478" r:id="rId11"/>
    <p:sldId id="479" r:id="rId12"/>
    <p:sldId id="425" r:id="rId13"/>
    <p:sldId id="42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ECF3"/>
    <a:srgbClr val="DEEBF7"/>
    <a:srgbClr val="0070C0"/>
    <a:srgbClr val="FADBE8"/>
    <a:srgbClr val="FFCCCC"/>
    <a:srgbClr val="4D6E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07" autoAdjust="0"/>
    <p:restoredTop sz="94660"/>
  </p:normalViewPr>
  <p:slideViewPr>
    <p:cSldViewPr snapToGrid="0">
      <p:cViewPr varScale="1">
        <p:scale>
          <a:sx n="87" d="100"/>
          <a:sy n="87" d="100"/>
        </p:scale>
        <p:origin x="12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F435F1-BC2C-432F-AB22-B3A12682CA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14BCD7-1B3F-4B2E-915C-8B307C14B0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9"/>
          <p:cNvSpPr/>
          <p:nvPr/>
        </p:nvSpPr>
        <p:spPr>
          <a:xfrm>
            <a:off x="1" y="0"/>
            <a:ext cx="7559039" cy="6858000"/>
          </a:xfrm>
          <a:custGeom>
            <a:avLst/>
            <a:gdLst>
              <a:gd name="connsiteX0" fmla="*/ 0 w 5894571"/>
              <a:gd name="connsiteY0" fmla="*/ 0 h 6858000"/>
              <a:gd name="connsiteX1" fmla="*/ 5894571 w 5894571"/>
              <a:gd name="connsiteY1" fmla="*/ 0 h 6858000"/>
              <a:gd name="connsiteX2" fmla="*/ 2300629 w 5894571"/>
              <a:gd name="connsiteY2" fmla="*/ 6858000 h 6858000"/>
              <a:gd name="connsiteX3" fmla="*/ 0 w 58945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4571" h="6858000">
                <a:moveTo>
                  <a:pt x="0" y="0"/>
                </a:moveTo>
                <a:lnTo>
                  <a:pt x="5894571" y="0"/>
                </a:lnTo>
                <a:lnTo>
                  <a:pt x="23006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D6EF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594360" y="482028"/>
            <a:ext cx="11003280" cy="5926964"/>
          </a:xfrm>
          <a:prstGeom prst="roundRect">
            <a:avLst>
              <a:gd name="adj" fmla="val 8202"/>
            </a:avLst>
          </a:prstGeom>
          <a:solidFill>
            <a:schemeClr val="bg1"/>
          </a:solidFill>
          <a:ln w="6350">
            <a:noFill/>
          </a:ln>
          <a:effectLst>
            <a:outerShdw blurRad="546100" dir="27000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 descr="F:\计算机发展史\51miz-E1168142-4B823771-1920x1409.jpg51miz-E1168142-4B823771-1920x140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121525" y="2338705"/>
            <a:ext cx="4284980" cy="31451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13460" y="2004060"/>
            <a:ext cx="6546215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b="1" dirty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任务二</a:t>
            </a:r>
            <a:r>
              <a:rPr lang="en-US" altLang="zh-CN" sz="4800" b="1" dirty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 </a:t>
            </a:r>
            <a:r>
              <a:rPr lang="zh-CN" altLang="en-US" sz="4800" b="1" dirty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猜数游戏有捷径</a:t>
            </a:r>
            <a:endParaRPr lang="zh-CN" altLang="en-US" sz="4800" b="1" dirty="0">
              <a:solidFill>
                <a:srgbClr val="4D6EF8"/>
              </a:solidFill>
              <a:latin typeface="阿里巴巴普惠体 Heavy" panose="00020600040101010101" charset="-122"/>
              <a:ea typeface="阿里巴巴普惠体 Heavy" panose="0002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3460" y="888365"/>
            <a:ext cx="7722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400" b="1" spc="600" dirty="0">
                <a:solidFill>
                  <a:srgbClr val="4D6EF8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lt"/>
              </a:rPr>
              <a:t>五年级上册 主题三 用算法解决问题</a:t>
            </a:r>
            <a:endParaRPr lang="zh-CN" altLang="en-US" sz="2400" b="1" spc="600" dirty="0">
              <a:solidFill>
                <a:srgbClr val="4D6EF8"/>
              </a:solidFill>
              <a:latin typeface="阿里巴巴普惠体" panose="00020600040101010101" charset="-122"/>
              <a:ea typeface="阿里巴巴普惠体" panose="00020600040101010101" charset="-122"/>
              <a:cs typeface="阿里巴巴普惠体" panose="00020600040101010101" charset="-122"/>
              <a:sym typeface="+mn-lt"/>
            </a:endParaRPr>
          </a:p>
        </p:txBody>
      </p:sp>
      <p:pic>
        <p:nvPicPr>
          <p:cNvPr id="2" name="图片 1" descr="mmexport17372572514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9850" y="5371465"/>
            <a:ext cx="3272155" cy="444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4" grpId="0"/>
      <p:bldP spid="17" grpId="0"/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小 结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84328" y="3059293"/>
            <a:ext cx="10007740" cy="3104606"/>
            <a:chOff x="1708" y="4367"/>
            <a:chExt cx="15760" cy="4889"/>
          </a:xfrm>
        </p:grpSpPr>
        <p:sp>
          <p:nvSpPr>
            <p:cNvPr id="37" name="剪去单角的矩形 3"/>
            <p:cNvSpPr/>
            <p:nvPr/>
          </p:nvSpPr>
          <p:spPr>
            <a:xfrm>
              <a:off x="1708" y="4367"/>
              <a:ext cx="15760" cy="4889"/>
            </a:xfrm>
            <a:prstGeom prst="snip1Rect">
              <a:avLst/>
            </a:prstGeom>
            <a:solidFill>
              <a:srgbClr val="FADBE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FFCCCC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　　</a:t>
              </a:r>
              <a:r>
                <a:rPr lang="en-US" altLang="zh-CN" dirty="0">
                  <a:solidFill>
                    <a:srgbClr val="FFCCCC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 </a:t>
              </a:r>
              <a:endParaRPr lang="en-US" altLang="zh-CN" dirty="0">
                <a:solidFill>
                  <a:srgbClr val="FFCCCC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223" y="4584"/>
              <a:ext cx="14443" cy="4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indent="608330" algn="just">
                <a:lnSpc>
                  <a:spcPts val="3600"/>
                </a:lnSpc>
              </a:pPr>
              <a:r>
                <a:rPr lang="en-US" altLang="zh-CN" sz="2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</a:t>
              </a:r>
              <a:r>
                <a:rPr lang="zh-CN" altLang="en-US" sz="2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．猜数游戏是典型的二分法应用，利用二分法猜数，可以快速缩小猜数范围。</a:t>
              </a:r>
              <a:endPara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 indent="608330" algn="just">
                <a:lnSpc>
                  <a:spcPts val="3600"/>
                </a:lnSpc>
              </a:pPr>
              <a:r>
                <a:rPr lang="en-US" altLang="zh-CN" sz="2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</a:t>
              </a:r>
              <a:r>
                <a:rPr lang="zh-CN" altLang="en-US" sz="2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．采用二分法思想编写的算法小程序，可以大幅提高计算效率，清晰展示每次查找的中间值和范围变化过程。</a:t>
              </a:r>
              <a:endPara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 indent="608330" algn="just">
                <a:lnSpc>
                  <a:spcPts val="3600"/>
                </a:lnSpc>
              </a:pPr>
              <a:r>
                <a:rPr lang="en-US" altLang="zh-CN" sz="2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</a:t>
              </a:r>
              <a:r>
                <a:rPr lang="zh-CN" altLang="en-US" sz="2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．使用算法解决问题时，不同的算法解决问题的效率也不同，数据的规模大小也会影响算法的效率。</a:t>
              </a:r>
              <a:endPara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8010" y="1117600"/>
            <a:ext cx="8077835" cy="1787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9070" y="364018"/>
            <a:ext cx="1702338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任务拓展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5" name="矩形 17"/>
          <p:cNvSpPr>
            <a:spLocks noChangeArrowheads="1"/>
          </p:cNvSpPr>
          <p:nvPr/>
        </p:nvSpPr>
        <p:spPr bwMode="auto">
          <a:xfrm>
            <a:off x="619125" y="936625"/>
            <a:ext cx="10953115" cy="5337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indent="609600" algn="just" fontAlgn="auto">
              <a:lnSpc>
                <a:spcPct val="150000"/>
              </a:lnSpc>
              <a:spcBef>
                <a:spcPct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某软件的最新版本（版本号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303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）突然崩溃，但最旧版本（版本号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1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）正常。请帮助开发者快速找到最早引入该问题的版本号。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indent="609600" algn="just" fontAlgn="auto">
              <a:lnSpc>
                <a:spcPct val="150000"/>
              </a:lnSpc>
              <a:spcBef>
                <a:spcPct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51255" y="2294890"/>
            <a:ext cx="10113645" cy="29381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</a:t>
            </a:r>
            <a:r>
              <a:rPr 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先检查最中间的版本：</a:t>
            </a:r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(1+303)</a:t>
            </a:r>
            <a:r>
              <a:rPr lang="en-US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÷</a:t>
            </a:r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2=152</a:t>
            </a:r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若版本号</a:t>
            </a:r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152</a:t>
            </a:r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崩溃：问题出在</a:t>
            </a:r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1～152</a:t>
            </a:r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之间，缩小范围到</a:t>
            </a:r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1～152</a:t>
            </a:r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若</a:t>
            </a:r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版本号</a:t>
            </a:r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152</a:t>
            </a:r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正常：问题出在</a:t>
            </a:r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153～303</a:t>
            </a:r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之间，缩小范围到</a:t>
            </a:r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153～303</a:t>
            </a:r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 </a:t>
            </a:r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重复步骤</a:t>
            </a:r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，每次取当前范围的中间版本测试，逐步缩小范围，直到找到第一个崩溃的版本，即为最早引入问题的版本。</a:t>
            </a:r>
            <a:endParaRPr lang="zh-CN" altLang="en-US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7"/>
          <p:cNvSpPr>
            <a:spLocks noChangeArrowheads="1"/>
          </p:cNvSpPr>
          <p:nvPr/>
        </p:nvSpPr>
        <p:spPr bwMode="auto">
          <a:xfrm>
            <a:off x="417830" y="1671320"/>
            <a:ext cx="5927090" cy="407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indent="609600" algn="just" fontAlgn="auto">
              <a:lnSpc>
                <a:spcPct val="150000"/>
              </a:lnSpc>
              <a:spcBef>
                <a:spcPct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壮壮为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小智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设计了一个猜数的互动游戏功能，并告诉小美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小智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猜对一个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100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以内的自然数最多只要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7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次，这是真的吗？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情境引入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9870" y="990600"/>
            <a:ext cx="4876800" cy="487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7"/>
          <p:cNvSpPr>
            <a:spLocks noChangeArrowheads="1"/>
          </p:cNvSpPr>
          <p:nvPr/>
        </p:nvSpPr>
        <p:spPr bwMode="auto">
          <a:xfrm>
            <a:off x="417830" y="825500"/>
            <a:ext cx="11385550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两个同学为一组进行猜数游戏，互相猜测对方的数字，并将猜数过程记录在下表中，看看谁能用更少的次数猜中。游戏规则如下：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1.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需要猜的数是一个自然数，范围在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1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～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100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；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2.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猜测方说出一个数后，被猜测方要给出一个提示：说出的数相对于要猜的数是大了还是小了，或者是猜对了。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玩一玩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4925" y="3689350"/>
            <a:ext cx="7345680" cy="2966720"/>
          </a:xfrm>
          <a:prstGeom prst="rect">
            <a:avLst/>
          </a:prstGeom>
        </p:spPr>
      </p:pic>
      <p:sp>
        <p:nvSpPr>
          <p:cNvPr id="13" name="矩形 17"/>
          <p:cNvSpPr>
            <a:spLocks noChangeArrowheads="1"/>
          </p:cNvSpPr>
          <p:nvPr/>
        </p:nvSpPr>
        <p:spPr bwMode="auto">
          <a:xfrm>
            <a:off x="417830" y="3689350"/>
            <a:ext cx="11385550" cy="29667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通过游戏发现：如果猜出的数不正确，猜数的范围就可以根据所猜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数的位置逐渐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，直到猜到符合的数。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同时还发现：猜数范围越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，一次猜出指定数的可能性就越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91105" y="4396105"/>
            <a:ext cx="1047115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缩小</a:t>
            </a:r>
            <a:endParaRPr lang="zh-CN" altLang="en-US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14265" y="4907280"/>
            <a:ext cx="73660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</a:t>
            </a:r>
            <a:endParaRPr lang="zh-CN" altLang="en-US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319385" y="4907280"/>
            <a:ext cx="78867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</a:t>
            </a:r>
            <a:endParaRPr lang="zh-CN" altLang="en-US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试一试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381000" y="1018540"/>
            <a:ext cx="11385550" cy="1597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打开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小智猜数（百）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.py”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程序，和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小智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玩猜数游戏，并把过程记录在表格中。小组内交流一下，你们发现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小智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猜数的规律了吗？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7205" y="2809240"/>
            <a:ext cx="8164195" cy="32594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试一试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381000" y="1018540"/>
            <a:ext cx="11385550" cy="1597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打开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小智猜数（百）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.py”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程序，和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小智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玩猜数游戏，把和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小智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猜数的过程画在空白处并完善表格。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2341880"/>
            <a:ext cx="5935345" cy="232918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6186805" y="2023745"/>
            <a:ext cx="5527040" cy="3241040"/>
            <a:chOff x="9743" y="3187"/>
            <a:chExt cx="8704" cy="510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43" y="3187"/>
              <a:ext cx="8704" cy="5105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15710" y="4690"/>
              <a:ext cx="1087" cy="317"/>
            </a:xfrm>
            <a:prstGeom prst="rect">
              <a:avLst/>
            </a:prstGeom>
            <a:solidFill>
              <a:srgbClr val="FCECF3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试一试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381000" y="1018540"/>
            <a:ext cx="11385550" cy="584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我们利用已经编写好的程序，体验用二分法猜数的效率。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1.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打开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小智猜数（千）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.py”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程序，猜数的范围为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1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～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1000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的自然数；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组内交流：当猜数范围是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1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～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1000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时，用二分法猜最多需要</a:t>
            </a:r>
            <a:r>
              <a:rPr lang="en-US" altLang="zh-CN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次。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467215" y="2279015"/>
            <a:ext cx="1047115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endParaRPr lang="en-US" alt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3933"/>
          <a:stretch>
            <a:fillRect/>
          </a:stretch>
        </p:blipFill>
        <p:spPr>
          <a:xfrm>
            <a:off x="1221740" y="3140710"/>
            <a:ext cx="10220960" cy="2543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试一试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381000" y="1018540"/>
            <a:ext cx="11385550" cy="584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我们利用已经编写好的程序，体验用二分法猜数的效率。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2.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打开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小智猜数（万）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.py”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程序，猜数的范围为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1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～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10000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的自然数；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组内交流：当猜数范围是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1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～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10000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时，用二分法猜最多需要</a:t>
            </a:r>
            <a:r>
              <a:rPr lang="en-US" altLang="zh-CN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次。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636760" y="2279015"/>
            <a:ext cx="1047115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</a:t>
            </a:r>
            <a:endParaRPr lang="en-US" alt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3933"/>
          <a:stretch>
            <a:fillRect/>
          </a:stretch>
        </p:blipFill>
        <p:spPr>
          <a:xfrm>
            <a:off x="1221740" y="3140710"/>
            <a:ext cx="10220960" cy="2543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试一试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381000" y="1018540"/>
            <a:ext cx="11385550" cy="584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我们利用已经编写好的程序，体验用二分法猜数的效率。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3.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打开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小智猜数（十万）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.py”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程序，猜数的范围为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1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～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100000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的自然数；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组内交流：当猜数范围是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1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～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100000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时，用二分法猜最多需要</a:t>
            </a:r>
            <a:r>
              <a:rPr lang="en-US" altLang="zh-CN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次。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907270" y="2279015"/>
            <a:ext cx="1047115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17</a:t>
            </a:r>
            <a:endParaRPr lang="en-US" alt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3933"/>
          <a:stretch>
            <a:fillRect/>
          </a:stretch>
        </p:blipFill>
        <p:spPr>
          <a:xfrm>
            <a:off x="1221740" y="3140710"/>
            <a:ext cx="10220960" cy="2543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试一试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381000" y="1018540"/>
            <a:ext cx="11385550" cy="4299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体验不同范围的二分法程序后，请为二分法查找数据的自然语言描述选择正确的内容。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第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1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步：在要查找的一组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中，取中间位置的数与要查找的数比较。如果二者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，则查找成功。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第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2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步：若中间位置的数大于查找数，则进一步查找比这个数</a:t>
            </a:r>
            <a:r>
              <a:rPr lang="en-US" altLang="zh-CN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的部分，否则进一步查找比这个数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的部分。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第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3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步：重复上述两个步骤，直到找到目标数或确定该数不存在。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07560" y="2279015"/>
            <a:ext cx="133604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有序数</a:t>
            </a:r>
            <a:endParaRPr lang="zh-CN" altLang="en-US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68450" y="2824480"/>
            <a:ext cx="133604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相等</a:t>
            </a:r>
            <a:endParaRPr lang="zh-CN" altLang="en-US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45015" y="3358515"/>
            <a:ext cx="133604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</a:t>
            </a:r>
            <a:endParaRPr lang="zh-CN" altLang="en-US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37660" y="3930015"/>
            <a:ext cx="133604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</a:t>
            </a:r>
            <a:endParaRPr lang="zh-CN" altLang="en-US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COMMONDATA" val="eyJoZGlkIjoiZmVlNzRjNzJmYjQ0NmEzMGNhMGUwZDgwYWEyMTczZDUifQ=="/>
  <p:tag name="commondata" val="eyJoZGlkIjoiYmY0Y2E3NDc4NTRmZWQyYWQwODM5OGZjNjUwZDFlNWEifQ=="/>
</p:tagLst>
</file>

<file path=ppt/theme/theme1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00AFEE"/>
      </a:accent1>
      <a:accent2>
        <a:srgbClr val="EC7B2F"/>
      </a:accent2>
      <a:accent3>
        <a:srgbClr val="A5A5A5"/>
      </a:accent3>
      <a:accent4>
        <a:srgbClr val="FFBE00"/>
      </a:accent4>
      <a:accent5>
        <a:srgbClr val="5B9BD4"/>
      </a:accent5>
      <a:accent6>
        <a:srgbClr val="6EAC46"/>
      </a:accent6>
      <a:hlink>
        <a:srgbClr val="0563C1"/>
      </a:hlink>
      <a:folHlink>
        <a:srgbClr val="954D72"/>
      </a:folHlink>
    </a:clrScheme>
    <a:fontScheme name="dsiikgbo">
      <a:majorFont>
        <a:latin typeface="字魂35号-经典雅黑"/>
        <a:ea typeface="字魂35号-经典雅黑"/>
        <a:cs typeface=""/>
      </a:majorFont>
      <a:minorFont>
        <a:latin typeface="字魂35号-经典雅黑"/>
        <a:ea typeface="字魂35号-经典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AFEE"/>
    </a:accent1>
    <a:accent2>
      <a:srgbClr val="EC7B2F"/>
    </a:accent2>
    <a:accent3>
      <a:srgbClr val="A5A5A5"/>
    </a:accent3>
    <a:accent4>
      <a:srgbClr val="FFBE00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1506</Words>
  <Application>WPS 演示</Application>
  <PresentationFormat>宽屏</PresentationFormat>
  <Paragraphs>93</Paragraphs>
  <Slides>11</Slides>
  <Notes>15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阿里巴巴普惠体 Heavy</vt:lpstr>
      <vt:lpstr>阿里巴巴普惠体</vt:lpstr>
      <vt:lpstr>Calibri</vt:lpstr>
      <vt:lpstr>微软雅黑</vt:lpstr>
      <vt:lpstr>黑体</vt:lpstr>
      <vt:lpstr>字魂35号-经典雅黑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计算机发展史</dc:title>
  <dc:creator>hp</dc:creator>
  <cp:lastModifiedBy>韦丽娜</cp:lastModifiedBy>
  <cp:revision>155</cp:revision>
  <dcterms:created xsi:type="dcterms:W3CDTF">2022-04-26T05:40:00Z</dcterms:created>
  <dcterms:modified xsi:type="dcterms:W3CDTF">2025-08-15T08:25:03Z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851F40201B9B4265845FF14BB2D10DDF_13</vt:lpwstr>
  </property>
  <property fmtid="{D5CDD505-2E9C-101B-9397-08002B2CF9AE}" pid="3" name="KSOProductBuildVer">
    <vt:lpwstr>2052-12.1.0.16929</vt:lpwstr>
  </property>
</Properties>
</file>